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h chowdary" userId="06ce752ab7460f1b" providerId="LiveId" clId="{8B1663A4-AB1D-4471-A8A7-5155AF0CCC0C}"/>
    <pc:docChg chg="custSel modSld">
      <pc:chgData name="hemanth chowdary" userId="06ce752ab7460f1b" providerId="LiveId" clId="{8B1663A4-AB1D-4471-A8A7-5155AF0CCC0C}" dt="2024-09-24T07:29:48.984" v="8" actId="478"/>
      <pc:docMkLst>
        <pc:docMk/>
      </pc:docMkLst>
      <pc:sldChg chg="delSp mod">
        <pc:chgData name="hemanth chowdary" userId="06ce752ab7460f1b" providerId="LiveId" clId="{8B1663A4-AB1D-4471-A8A7-5155AF0CCC0C}" dt="2024-09-24T07:29:17.688" v="0" actId="478"/>
        <pc:sldMkLst>
          <pc:docMk/>
          <pc:sldMk cId="0" sldId="256"/>
        </pc:sldMkLst>
        <pc:picChg chg="del">
          <ac:chgData name="hemanth chowdary" userId="06ce752ab7460f1b" providerId="LiveId" clId="{8B1663A4-AB1D-4471-A8A7-5155AF0CCC0C}" dt="2024-09-24T07:29:17.688" v="0" actId="478"/>
          <ac:picMkLst>
            <pc:docMk/>
            <pc:sldMk cId="0" sldId="256"/>
            <ac:picMk id="8" creationId="{00000000-0000-0000-0000-000000000000}"/>
          </ac:picMkLst>
        </pc:picChg>
      </pc:sldChg>
      <pc:sldChg chg="delSp mod">
        <pc:chgData name="hemanth chowdary" userId="06ce752ab7460f1b" providerId="LiveId" clId="{8B1663A4-AB1D-4471-A8A7-5155AF0CCC0C}" dt="2024-09-24T07:29:22.182" v="1" actId="478"/>
        <pc:sldMkLst>
          <pc:docMk/>
          <pc:sldMk cId="0" sldId="257"/>
        </pc:sldMkLst>
        <pc:picChg chg="del">
          <ac:chgData name="hemanth chowdary" userId="06ce752ab7460f1b" providerId="LiveId" clId="{8B1663A4-AB1D-4471-A8A7-5155AF0CCC0C}" dt="2024-09-24T07:29:22.182" v="1" actId="478"/>
          <ac:picMkLst>
            <pc:docMk/>
            <pc:sldMk cId="0" sldId="257"/>
            <ac:picMk id="11" creationId="{00000000-0000-0000-0000-000000000000}"/>
          </ac:picMkLst>
        </pc:picChg>
      </pc:sldChg>
      <pc:sldChg chg="delSp mod">
        <pc:chgData name="hemanth chowdary" userId="06ce752ab7460f1b" providerId="LiveId" clId="{8B1663A4-AB1D-4471-A8A7-5155AF0CCC0C}" dt="2024-09-24T07:29:26.123" v="2" actId="478"/>
        <pc:sldMkLst>
          <pc:docMk/>
          <pc:sldMk cId="0" sldId="258"/>
        </pc:sldMkLst>
        <pc:picChg chg="del">
          <ac:chgData name="hemanth chowdary" userId="06ce752ab7460f1b" providerId="LiveId" clId="{8B1663A4-AB1D-4471-A8A7-5155AF0CCC0C}" dt="2024-09-24T07:29:26.123" v="2" actId="478"/>
          <ac:picMkLst>
            <pc:docMk/>
            <pc:sldMk cId="0" sldId="258"/>
            <ac:picMk id="19" creationId="{00000000-0000-0000-0000-000000000000}"/>
          </ac:picMkLst>
        </pc:picChg>
      </pc:sldChg>
      <pc:sldChg chg="delSp mod">
        <pc:chgData name="hemanth chowdary" userId="06ce752ab7460f1b" providerId="LiveId" clId="{8B1663A4-AB1D-4471-A8A7-5155AF0CCC0C}" dt="2024-09-24T07:29:29.523" v="3" actId="478"/>
        <pc:sldMkLst>
          <pc:docMk/>
          <pc:sldMk cId="0" sldId="259"/>
        </pc:sldMkLst>
        <pc:picChg chg="del">
          <ac:chgData name="hemanth chowdary" userId="06ce752ab7460f1b" providerId="LiveId" clId="{8B1663A4-AB1D-4471-A8A7-5155AF0CCC0C}" dt="2024-09-24T07:29:29.523" v="3" actId="478"/>
          <ac:picMkLst>
            <pc:docMk/>
            <pc:sldMk cId="0" sldId="259"/>
            <ac:picMk id="16" creationId="{00000000-0000-0000-0000-000000000000}"/>
          </ac:picMkLst>
        </pc:picChg>
      </pc:sldChg>
      <pc:sldChg chg="delSp mod">
        <pc:chgData name="hemanth chowdary" userId="06ce752ab7460f1b" providerId="LiveId" clId="{8B1663A4-AB1D-4471-A8A7-5155AF0CCC0C}" dt="2024-09-24T07:29:34.286" v="4" actId="478"/>
        <pc:sldMkLst>
          <pc:docMk/>
          <pc:sldMk cId="0" sldId="260"/>
        </pc:sldMkLst>
        <pc:picChg chg="del">
          <ac:chgData name="hemanth chowdary" userId="06ce752ab7460f1b" providerId="LiveId" clId="{8B1663A4-AB1D-4471-A8A7-5155AF0CCC0C}" dt="2024-09-24T07:29:34.286" v="4" actId="478"/>
          <ac:picMkLst>
            <pc:docMk/>
            <pc:sldMk cId="0" sldId="260"/>
            <ac:picMk id="16" creationId="{00000000-0000-0000-0000-000000000000}"/>
          </ac:picMkLst>
        </pc:picChg>
      </pc:sldChg>
      <pc:sldChg chg="delSp mod">
        <pc:chgData name="hemanth chowdary" userId="06ce752ab7460f1b" providerId="LiveId" clId="{8B1663A4-AB1D-4471-A8A7-5155AF0CCC0C}" dt="2024-09-24T07:29:37.576" v="5" actId="478"/>
        <pc:sldMkLst>
          <pc:docMk/>
          <pc:sldMk cId="0" sldId="261"/>
        </pc:sldMkLst>
        <pc:picChg chg="del">
          <ac:chgData name="hemanth chowdary" userId="06ce752ab7460f1b" providerId="LiveId" clId="{8B1663A4-AB1D-4471-A8A7-5155AF0CCC0C}" dt="2024-09-24T07:29:37.576" v="5" actId="478"/>
          <ac:picMkLst>
            <pc:docMk/>
            <pc:sldMk cId="0" sldId="261"/>
            <ac:picMk id="19" creationId="{00000000-0000-0000-0000-000000000000}"/>
          </ac:picMkLst>
        </pc:picChg>
      </pc:sldChg>
      <pc:sldChg chg="delSp mod">
        <pc:chgData name="hemanth chowdary" userId="06ce752ab7460f1b" providerId="LiveId" clId="{8B1663A4-AB1D-4471-A8A7-5155AF0CCC0C}" dt="2024-09-24T07:29:41.439" v="6" actId="478"/>
        <pc:sldMkLst>
          <pc:docMk/>
          <pc:sldMk cId="0" sldId="262"/>
        </pc:sldMkLst>
        <pc:picChg chg="del">
          <ac:chgData name="hemanth chowdary" userId="06ce752ab7460f1b" providerId="LiveId" clId="{8B1663A4-AB1D-4471-A8A7-5155AF0CCC0C}" dt="2024-09-24T07:29:41.439" v="6" actId="478"/>
          <ac:picMkLst>
            <pc:docMk/>
            <pc:sldMk cId="0" sldId="262"/>
            <ac:picMk id="16" creationId="{00000000-0000-0000-0000-000000000000}"/>
          </ac:picMkLst>
        </pc:picChg>
      </pc:sldChg>
      <pc:sldChg chg="delSp mod">
        <pc:chgData name="hemanth chowdary" userId="06ce752ab7460f1b" providerId="LiveId" clId="{8B1663A4-AB1D-4471-A8A7-5155AF0CCC0C}" dt="2024-09-24T07:29:44.780" v="7" actId="478"/>
        <pc:sldMkLst>
          <pc:docMk/>
          <pc:sldMk cId="0" sldId="263"/>
        </pc:sldMkLst>
        <pc:picChg chg="del">
          <ac:chgData name="hemanth chowdary" userId="06ce752ab7460f1b" providerId="LiveId" clId="{8B1663A4-AB1D-4471-A8A7-5155AF0CCC0C}" dt="2024-09-24T07:29:44.780" v="7" actId="478"/>
          <ac:picMkLst>
            <pc:docMk/>
            <pc:sldMk cId="0" sldId="263"/>
            <ac:picMk id="16" creationId="{00000000-0000-0000-0000-000000000000}"/>
          </ac:picMkLst>
        </pc:picChg>
      </pc:sldChg>
      <pc:sldChg chg="delSp mod">
        <pc:chgData name="hemanth chowdary" userId="06ce752ab7460f1b" providerId="LiveId" clId="{8B1663A4-AB1D-4471-A8A7-5155AF0CCC0C}" dt="2024-09-24T07:29:48.984" v="8" actId="478"/>
        <pc:sldMkLst>
          <pc:docMk/>
          <pc:sldMk cId="0" sldId="264"/>
        </pc:sldMkLst>
        <pc:picChg chg="del">
          <ac:chgData name="hemanth chowdary" userId="06ce752ab7460f1b" providerId="LiveId" clId="{8B1663A4-AB1D-4471-A8A7-5155AF0CCC0C}" dt="2024-09-24T07:29:48.984" v="8" actId="478"/>
          <ac:picMkLst>
            <pc:docMk/>
            <pc:sldMk cId="0" sldId="264"/>
            <ac:picMk id="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58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485668"/>
            <a:ext cx="4869061" cy="3258264"/>
          </a:xfrm>
          <a:prstGeom prst="rect">
            <a:avLst/>
          </a:prstGeom>
        </p:spPr>
      </p:pic>
      <p:sp>
        <p:nvSpPr>
          <p:cNvPr id="6" name="Text 2"/>
          <p:cNvSpPr/>
          <p:nvPr/>
        </p:nvSpPr>
        <p:spPr>
          <a:xfrm>
            <a:off x="6350437" y="1542574"/>
            <a:ext cx="7415927" cy="3193971"/>
          </a:xfrm>
          <a:prstGeom prst="rect">
            <a:avLst/>
          </a:prstGeom>
          <a:noFill/>
          <a:ln/>
        </p:spPr>
        <p:txBody>
          <a:bodyPr wrap="square" rtlCol="0" anchor="t"/>
          <a:lstStyle/>
          <a:p>
            <a:pPr marL="0" indent="0">
              <a:lnSpc>
                <a:spcPts val="8384"/>
              </a:lnSpc>
              <a:buNone/>
            </a:pPr>
            <a:r>
              <a:rPr lang="en-US" sz="6707" dirty="0">
                <a:solidFill>
                  <a:srgbClr val="403CCF"/>
                </a:solidFill>
                <a:latin typeface="Libre Baskerville" pitchFamily="34" charset="0"/>
                <a:ea typeface="Libre Baskerville" pitchFamily="34" charset="-122"/>
                <a:cs typeface="Libre Baskerville" pitchFamily="34" charset="-120"/>
              </a:rPr>
              <a:t>Insights into the Indian Premier League</a:t>
            </a:r>
            <a:endParaRPr lang="en-US" sz="6707" dirty="0"/>
          </a:p>
        </p:txBody>
      </p:sp>
      <p:sp>
        <p:nvSpPr>
          <p:cNvPr id="7" name="Text 3"/>
          <p:cNvSpPr/>
          <p:nvPr/>
        </p:nvSpPr>
        <p:spPr>
          <a:xfrm>
            <a:off x="6350437" y="5106829"/>
            <a:ext cx="7415927"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Indian Premier League (IPL) is a thrilling professional cricket league that has captivated audiences worldwide. This analysis delves into the data-driven insights that unveil the nuances of player performance and team strategies within the IPL.</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sp>
        <p:nvSpPr>
          <p:cNvPr id="4" name="Text 2"/>
          <p:cNvSpPr/>
          <p:nvPr/>
        </p:nvSpPr>
        <p:spPr>
          <a:xfrm>
            <a:off x="864037" y="2005489"/>
            <a:ext cx="9014579" cy="771525"/>
          </a:xfrm>
          <a:prstGeom prst="rect">
            <a:avLst/>
          </a:prstGeom>
          <a:noFill/>
          <a:ln/>
        </p:spPr>
        <p:txBody>
          <a:bodyPr wrap="none" rtlCol="0" anchor="t"/>
          <a:lstStyle/>
          <a:p>
            <a:pPr marL="0" indent="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Top Batsmen Shining Bright</a:t>
            </a:r>
            <a:endParaRPr lang="en-US" sz="4860" dirty="0"/>
          </a:p>
        </p:txBody>
      </p:sp>
      <p:sp>
        <p:nvSpPr>
          <p:cNvPr id="5" name="Text 3"/>
          <p:cNvSpPr/>
          <p:nvPr/>
        </p:nvSpPr>
        <p:spPr>
          <a:xfrm>
            <a:off x="864037" y="3394115"/>
            <a:ext cx="3289816" cy="385763"/>
          </a:xfrm>
          <a:prstGeom prst="rect">
            <a:avLst/>
          </a:prstGeom>
          <a:noFill/>
          <a:ln/>
        </p:spPr>
        <p:txBody>
          <a:bodyPr wrap="none" rtlCol="0" anchor="t"/>
          <a:lstStyle/>
          <a:p>
            <a:pPr marL="0" indent="0">
              <a:lnSpc>
                <a:spcPts val="3038"/>
              </a:lnSpc>
              <a:buNone/>
            </a:pPr>
            <a:r>
              <a:rPr lang="en-US" sz="2430" dirty="0">
                <a:solidFill>
                  <a:srgbClr val="403CCF"/>
                </a:solidFill>
                <a:latin typeface="Libre Baskerville" pitchFamily="34" charset="0"/>
                <a:ea typeface="Libre Baskerville" pitchFamily="34" charset="-122"/>
                <a:cs typeface="Libre Baskerville" pitchFamily="34" charset="-120"/>
              </a:rPr>
              <a:t>Highest Run-Scorers</a:t>
            </a:r>
            <a:endParaRPr lang="en-US" sz="2430" dirty="0"/>
          </a:p>
        </p:txBody>
      </p:sp>
      <p:sp>
        <p:nvSpPr>
          <p:cNvPr id="6" name="Text 4"/>
          <p:cNvSpPr/>
          <p:nvPr/>
        </p:nvSpPr>
        <p:spPr>
          <a:xfrm>
            <a:off x="864037" y="4026694"/>
            <a:ext cx="3898821"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analysis identifies the top-performing batsmen based on total runs scored, showcasing their consistent contributions to their teams.</a:t>
            </a:r>
            <a:endParaRPr lang="en-US" sz="1944" dirty="0"/>
          </a:p>
        </p:txBody>
      </p:sp>
      <p:sp>
        <p:nvSpPr>
          <p:cNvPr id="7" name="Text 5"/>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dirty="0">
                <a:solidFill>
                  <a:srgbClr val="403CCF"/>
                </a:solidFill>
                <a:latin typeface="Libre Baskerville" pitchFamily="34" charset="0"/>
                <a:ea typeface="Libre Baskerville" pitchFamily="34" charset="-122"/>
                <a:cs typeface="Libre Baskerville" pitchFamily="34" charset="-120"/>
              </a:rPr>
              <a:t>Batting Averages</a:t>
            </a:r>
            <a:endParaRPr lang="en-US" sz="2430" dirty="0"/>
          </a:p>
        </p:txBody>
      </p:sp>
      <p:sp>
        <p:nvSpPr>
          <p:cNvPr id="8" name="Text 6"/>
          <p:cNvSpPr/>
          <p:nvPr/>
        </p:nvSpPr>
        <p:spPr>
          <a:xfrm>
            <a:off x="5372695" y="4026694"/>
            <a:ext cx="3898821" cy="1975247"/>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Standout players with exceptional batting averages demonstrate their ability to consistently score runs and anchor their team's innings.</a:t>
            </a:r>
            <a:endParaRPr lang="en-US" sz="1944" dirty="0"/>
          </a:p>
        </p:txBody>
      </p:sp>
      <p:sp>
        <p:nvSpPr>
          <p:cNvPr id="9" name="Text 7"/>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dirty="0">
                <a:solidFill>
                  <a:srgbClr val="403CCF"/>
                </a:solidFill>
                <a:latin typeface="Libre Baskerville" pitchFamily="34" charset="0"/>
                <a:ea typeface="Libre Baskerville" pitchFamily="34" charset="-122"/>
                <a:cs typeface="Libre Baskerville" pitchFamily="34" charset="-120"/>
              </a:rPr>
              <a:t>Boundary Hitters</a:t>
            </a:r>
            <a:endParaRPr lang="en-US" sz="2430" dirty="0"/>
          </a:p>
        </p:txBody>
      </p:sp>
      <p:sp>
        <p:nvSpPr>
          <p:cNvPr id="10" name="Text 8"/>
          <p:cNvSpPr/>
          <p:nvPr/>
        </p:nvSpPr>
        <p:spPr>
          <a:xfrm>
            <a:off x="9881354" y="4026694"/>
            <a:ext cx="3898821"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analysis highlights the explosive batsmen who excel at finding the boundaries, thrilling fans with their powerful hitting.</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0509" y="2289929"/>
            <a:ext cx="4965383" cy="3649623"/>
          </a:xfrm>
          <a:prstGeom prst="rect">
            <a:avLst/>
          </a:prstGeom>
        </p:spPr>
      </p:pic>
      <p:sp>
        <p:nvSpPr>
          <p:cNvPr id="6" name="Text 2"/>
          <p:cNvSpPr/>
          <p:nvPr/>
        </p:nvSpPr>
        <p:spPr>
          <a:xfrm>
            <a:off x="6215420" y="1072396"/>
            <a:ext cx="7685961" cy="1301829"/>
          </a:xfrm>
          <a:prstGeom prst="rect">
            <a:avLst/>
          </a:prstGeom>
          <a:noFill/>
          <a:ln/>
        </p:spPr>
        <p:txBody>
          <a:bodyPr wrap="square" rtlCol="0" anchor="t"/>
          <a:lstStyle/>
          <a:p>
            <a:pPr marL="0" indent="0">
              <a:lnSpc>
                <a:spcPts val="5126"/>
              </a:lnSpc>
              <a:buNone/>
            </a:pPr>
            <a:r>
              <a:rPr lang="en-US" sz="4101" dirty="0">
                <a:solidFill>
                  <a:srgbClr val="403CCF"/>
                </a:solidFill>
                <a:latin typeface="Libre Baskerville" pitchFamily="34" charset="0"/>
                <a:ea typeface="Libre Baskerville" pitchFamily="34" charset="-122"/>
                <a:cs typeface="Libre Baskerville" pitchFamily="34" charset="-120"/>
              </a:rPr>
              <a:t>Bowling Maestros Dominating the Crease</a:t>
            </a:r>
            <a:endParaRPr lang="en-US" sz="4101" dirty="0"/>
          </a:p>
        </p:txBody>
      </p:sp>
      <p:sp>
        <p:nvSpPr>
          <p:cNvPr id="7" name="Shape 3"/>
          <p:cNvSpPr/>
          <p:nvPr/>
        </p:nvSpPr>
        <p:spPr>
          <a:xfrm>
            <a:off x="6215420" y="2920960"/>
            <a:ext cx="468630" cy="468630"/>
          </a:xfrm>
          <a:prstGeom prst="roundRect">
            <a:avLst>
              <a:gd name="adj" fmla="val 8001"/>
            </a:avLst>
          </a:prstGeom>
          <a:solidFill>
            <a:srgbClr val="EAE8F3"/>
          </a:solidFill>
          <a:ln/>
        </p:spPr>
      </p:sp>
      <p:sp>
        <p:nvSpPr>
          <p:cNvPr id="8" name="Text 4"/>
          <p:cNvSpPr/>
          <p:nvPr/>
        </p:nvSpPr>
        <p:spPr>
          <a:xfrm>
            <a:off x="6379964" y="2999065"/>
            <a:ext cx="139422" cy="312420"/>
          </a:xfrm>
          <a:prstGeom prst="rect">
            <a:avLst/>
          </a:prstGeom>
          <a:noFill/>
          <a:ln/>
        </p:spPr>
        <p:txBody>
          <a:bodyPr wrap="none" rtlCol="0" anchor="t"/>
          <a:lstStyle/>
          <a:p>
            <a:pPr marL="0" indent="0" algn="ctr">
              <a:lnSpc>
                <a:spcPts val="2460"/>
              </a:lnSpc>
              <a:buNone/>
            </a:pPr>
            <a:r>
              <a:rPr lang="en-US" sz="2460" dirty="0">
                <a:solidFill>
                  <a:srgbClr val="49495A"/>
                </a:solidFill>
                <a:latin typeface="Libre Baskerville" pitchFamily="34" charset="0"/>
                <a:ea typeface="Libre Baskerville" pitchFamily="34" charset="-122"/>
                <a:cs typeface="Libre Baskerville" pitchFamily="34" charset="-120"/>
              </a:rPr>
              <a:t>1</a:t>
            </a:r>
            <a:endParaRPr lang="en-US" sz="2460" dirty="0"/>
          </a:p>
        </p:txBody>
      </p:sp>
      <p:sp>
        <p:nvSpPr>
          <p:cNvPr id="9" name="Text 5"/>
          <p:cNvSpPr/>
          <p:nvPr/>
        </p:nvSpPr>
        <p:spPr>
          <a:xfrm>
            <a:off x="6892290" y="2920960"/>
            <a:ext cx="3080385" cy="325398"/>
          </a:xfrm>
          <a:prstGeom prst="rect">
            <a:avLst/>
          </a:prstGeom>
          <a:noFill/>
          <a:ln/>
        </p:spPr>
        <p:txBody>
          <a:bodyPr wrap="none" rtlCol="0" anchor="t"/>
          <a:lstStyle/>
          <a:p>
            <a:pPr marL="0" indent="0">
              <a:lnSpc>
                <a:spcPts val="2563"/>
              </a:lnSpc>
              <a:buNone/>
            </a:pPr>
            <a:r>
              <a:rPr lang="en-US" sz="2050" dirty="0">
                <a:solidFill>
                  <a:srgbClr val="49495A"/>
                </a:solidFill>
                <a:latin typeface="Libre Baskerville" pitchFamily="34" charset="0"/>
                <a:ea typeface="Libre Baskerville" pitchFamily="34" charset="-122"/>
                <a:cs typeface="Libre Baskerville" pitchFamily="34" charset="-120"/>
              </a:rPr>
              <a:t>Wicket-Taking Prowess</a:t>
            </a:r>
            <a:endParaRPr lang="en-US" sz="2050" dirty="0"/>
          </a:p>
        </p:txBody>
      </p:sp>
      <p:sp>
        <p:nvSpPr>
          <p:cNvPr id="10" name="Text 6"/>
          <p:cNvSpPr/>
          <p:nvPr/>
        </p:nvSpPr>
        <p:spPr>
          <a:xfrm>
            <a:off x="6892290" y="3371255"/>
            <a:ext cx="7009090" cy="666750"/>
          </a:xfrm>
          <a:prstGeom prst="rect">
            <a:avLst/>
          </a:prstGeom>
          <a:noFill/>
          <a:ln/>
        </p:spPr>
        <p:txBody>
          <a:bodyPr wrap="square" rtlCol="0" anchor="t"/>
          <a:lstStyle/>
          <a:p>
            <a:pPr marL="0" indent="0">
              <a:lnSpc>
                <a:spcPts val="2624"/>
              </a:lnSpc>
              <a:buNone/>
            </a:pPr>
            <a:r>
              <a:rPr lang="en-US" sz="1640" dirty="0">
                <a:solidFill>
                  <a:srgbClr val="49495A"/>
                </a:solidFill>
                <a:latin typeface="Open Sans" pitchFamily="34" charset="0"/>
                <a:ea typeface="Open Sans" pitchFamily="34" charset="-122"/>
                <a:cs typeface="Open Sans" pitchFamily="34" charset="-120"/>
              </a:rPr>
              <a:t>The analysis shines a light on the top bowlers who have consistently taken the most wickets, disrupting the opposition's batting lineups.</a:t>
            </a:r>
            <a:endParaRPr lang="en-US" sz="1640" dirty="0"/>
          </a:p>
        </p:txBody>
      </p:sp>
      <p:sp>
        <p:nvSpPr>
          <p:cNvPr id="11" name="Shape 7"/>
          <p:cNvSpPr/>
          <p:nvPr/>
        </p:nvSpPr>
        <p:spPr>
          <a:xfrm>
            <a:off x="6215420" y="4480560"/>
            <a:ext cx="468630" cy="468630"/>
          </a:xfrm>
          <a:prstGeom prst="roundRect">
            <a:avLst>
              <a:gd name="adj" fmla="val 8001"/>
            </a:avLst>
          </a:prstGeom>
          <a:solidFill>
            <a:srgbClr val="EAE8F3"/>
          </a:solidFill>
          <a:ln/>
        </p:spPr>
      </p:sp>
      <p:sp>
        <p:nvSpPr>
          <p:cNvPr id="12" name="Text 8"/>
          <p:cNvSpPr/>
          <p:nvPr/>
        </p:nvSpPr>
        <p:spPr>
          <a:xfrm>
            <a:off x="6353413" y="4558665"/>
            <a:ext cx="192524" cy="312420"/>
          </a:xfrm>
          <a:prstGeom prst="rect">
            <a:avLst/>
          </a:prstGeom>
          <a:noFill/>
          <a:ln/>
        </p:spPr>
        <p:txBody>
          <a:bodyPr wrap="none" rtlCol="0" anchor="t"/>
          <a:lstStyle/>
          <a:p>
            <a:pPr marL="0" indent="0" algn="ctr">
              <a:lnSpc>
                <a:spcPts val="2460"/>
              </a:lnSpc>
              <a:buNone/>
            </a:pPr>
            <a:r>
              <a:rPr lang="en-US" sz="2460" dirty="0">
                <a:solidFill>
                  <a:srgbClr val="49495A"/>
                </a:solidFill>
                <a:latin typeface="Libre Baskerville" pitchFamily="34" charset="0"/>
                <a:ea typeface="Libre Baskerville" pitchFamily="34" charset="-122"/>
                <a:cs typeface="Libre Baskerville" pitchFamily="34" charset="-120"/>
              </a:rPr>
              <a:t>2</a:t>
            </a:r>
            <a:endParaRPr lang="en-US" sz="2460" dirty="0"/>
          </a:p>
        </p:txBody>
      </p:sp>
      <p:sp>
        <p:nvSpPr>
          <p:cNvPr id="13" name="Text 9"/>
          <p:cNvSpPr/>
          <p:nvPr/>
        </p:nvSpPr>
        <p:spPr>
          <a:xfrm>
            <a:off x="6892290" y="4480560"/>
            <a:ext cx="2752368" cy="325398"/>
          </a:xfrm>
          <a:prstGeom prst="rect">
            <a:avLst/>
          </a:prstGeom>
          <a:noFill/>
          <a:ln/>
        </p:spPr>
        <p:txBody>
          <a:bodyPr wrap="none" rtlCol="0" anchor="t"/>
          <a:lstStyle/>
          <a:p>
            <a:pPr marL="0" indent="0">
              <a:lnSpc>
                <a:spcPts val="2563"/>
              </a:lnSpc>
              <a:buNone/>
            </a:pPr>
            <a:r>
              <a:rPr lang="en-US" sz="2050" dirty="0">
                <a:solidFill>
                  <a:srgbClr val="49495A"/>
                </a:solidFill>
                <a:latin typeface="Libre Baskerville" pitchFamily="34" charset="0"/>
                <a:ea typeface="Libre Baskerville" pitchFamily="34" charset="-122"/>
                <a:cs typeface="Libre Baskerville" pitchFamily="34" charset="-120"/>
              </a:rPr>
              <a:t>Economical Bowling</a:t>
            </a:r>
            <a:endParaRPr lang="en-US" sz="2050" dirty="0"/>
          </a:p>
        </p:txBody>
      </p:sp>
      <p:sp>
        <p:nvSpPr>
          <p:cNvPr id="14" name="Text 10"/>
          <p:cNvSpPr/>
          <p:nvPr/>
        </p:nvSpPr>
        <p:spPr>
          <a:xfrm>
            <a:off x="6892290" y="4930854"/>
            <a:ext cx="7009090" cy="666750"/>
          </a:xfrm>
          <a:prstGeom prst="rect">
            <a:avLst/>
          </a:prstGeom>
          <a:noFill/>
          <a:ln/>
        </p:spPr>
        <p:txBody>
          <a:bodyPr wrap="square" rtlCol="0" anchor="t"/>
          <a:lstStyle/>
          <a:p>
            <a:pPr marL="0" indent="0">
              <a:lnSpc>
                <a:spcPts val="2624"/>
              </a:lnSpc>
              <a:buNone/>
            </a:pPr>
            <a:r>
              <a:rPr lang="en-US" sz="1640" dirty="0">
                <a:solidFill>
                  <a:srgbClr val="49495A"/>
                </a:solidFill>
                <a:latin typeface="Open Sans" pitchFamily="34" charset="0"/>
                <a:ea typeface="Open Sans" pitchFamily="34" charset="-122"/>
                <a:cs typeface="Open Sans" pitchFamily="34" charset="-120"/>
              </a:rPr>
              <a:t>Bowlers with exceptional economy rates have demonstrated their ability to restrict runs and maintain tight control over the game.</a:t>
            </a:r>
            <a:endParaRPr lang="en-US" sz="1640" dirty="0"/>
          </a:p>
        </p:txBody>
      </p:sp>
      <p:sp>
        <p:nvSpPr>
          <p:cNvPr id="15" name="Shape 11"/>
          <p:cNvSpPr/>
          <p:nvPr/>
        </p:nvSpPr>
        <p:spPr>
          <a:xfrm>
            <a:off x="6215420" y="6040160"/>
            <a:ext cx="468630" cy="468630"/>
          </a:xfrm>
          <a:prstGeom prst="roundRect">
            <a:avLst>
              <a:gd name="adj" fmla="val 8001"/>
            </a:avLst>
          </a:prstGeom>
          <a:solidFill>
            <a:srgbClr val="EAE8F3"/>
          </a:solidFill>
          <a:ln/>
        </p:spPr>
      </p:sp>
      <p:sp>
        <p:nvSpPr>
          <p:cNvPr id="16" name="Text 12"/>
          <p:cNvSpPr/>
          <p:nvPr/>
        </p:nvSpPr>
        <p:spPr>
          <a:xfrm>
            <a:off x="6353413" y="6118265"/>
            <a:ext cx="192524" cy="312420"/>
          </a:xfrm>
          <a:prstGeom prst="rect">
            <a:avLst/>
          </a:prstGeom>
          <a:noFill/>
          <a:ln/>
        </p:spPr>
        <p:txBody>
          <a:bodyPr wrap="none" rtlCol="0" anchor="t"/>
          <a:lstStyle/>
          <a:p>
            <a:pPr marL="0" indent="0" algn="ctr">
              <a:lnSpc>
                <a:spcPts val="2460"/>
              </a:lnSpc>
              <a:buNone/>
            </a:pPr>
            <a:r>
              <a:rPr lang="en-US" sz="2460" dirty="0">
                <a:solidFill>
                  <a:srgbClr val="49495A"/>
                </a:solidFill>
                <a:latin typeface="Libre Baskerville" pitchFamily="34" charset="0"/>
                <a:ea typeface="Libre Baskerville" pitchFamily="34" charset="-122"/>
                <a:cs typeface="Libre Baskerville" pitchFamily="34" charset="-120"/>
              </a:rPr>
              <a:t>3</a:t>
            </a:r>
            <a:endParaRPr lang="en-US" sz="2460" dirty="0"/>
          </a:p>
        </p:txBody>
      </p:sp>
      <p:sp>
        <p:nvSpPr>
          <p:cNvPr id="17" name="Text 13"/>
          <p:cNvSpPr/>
          <p:nvPr/>
        </p:nvSpPr>
        <p:spPr>
          <a:xfrm>
            <a:off x="6892290" y="6040160"/>
            <a:ext cx="2726888" cy="325398"/>
          </a:xfrm>
          <a:prstGeom prst="rect">
            <a:avLst/>
          </a:prstGeom>
          <a:noFill/>
          <a:ln/>
        </p:spPr>
        <p:txBody>
          <a:bodyPr wrap="none" rtlCol="0" anchor="t"/>
          <a:lstStyle/>
          <a:p>
            <a:pPr marL="0" indent="0">
              <a:lnSpc>
                <a:spcPts val="2563"/>
              </a:lnSpc>
              <a:buNone/>
            </a:pPr>
            <a:r>
              <a:rPr lang="en-US" sz="2050" dirty="0">
                <a:solidFill>
                  <a:srgbClr val="49495A"/>
                </a:solidFill>
                <a:latin typeface="Libre Baskerville" pitchFamily="34" charset="0"/>
                <a:ea typeface="Libre Baskerville" pitchFamily="34" charset="-122"/>
                <a:cs typeface="Libre Baskerville" pitchFamily="34" charset="-120"/>
              </a:rPr>
              <a:t>Versatile Performers</a:t>
            </a:r>
            <a:endParaRPr lang="en-US" sz="2050" dirty="0"/>
          </a:p>
        </p:txBody>
      </p:sp>
      <p:sp>
        <p:nvSpPr>
          <p:cNvPr id="18" name="Text 14"/>
          <p:cNvSpPr/>
          <p:nvPr/>
        </p:nvSpPr>
        <p:spPr>
          <a:xfrm>
            <a:off x="6892290" y="6490454"/>
            <a:ext cx="7009090" cy="666750"/>
          </a:xfrm>
          <a:prstGeom prst="rect">
            <a:avLst/>
          </a:prstGeom>
          <a:noFill/>
          <a:ln/>
        </p:spPr>
        <p:txBody>
          <a:bodyPr wrap="square" rtlCol="0" anchor="t"/>
          <a:lstStyle/>
          <a:p>
            <a:pPr marL="0" indent="0">
              <a:lnSpc>
                <a:spcPts val="2624"/>
              </a:lnSpc>
              <a:buNone/>
            </a:pPr>
            <a:r>
              <a:rPr lang="en-US" sz="1640" dirty="0">
                <a:solidFill>
                  <a:srgbClr val="49495A"/>
                </a:solidFill>
                <a:latin typeface="Open Sans" pitchFamily="34" charset="0"/>
                <a:ea typeface="Open Sans" pitchFamily="34" charset="-122"/>
                <a:cs typeface="Open Sans" pitchFamily="34" charset="-120"/>
              </a:rPr>
              <a:t>Certain bowlers have showcased their adaptability, delivering strong performances across different stages of the tournament.</a:t>
            </a:r>
            <a:endParaRPr lang="en-US" sz="16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8078" y="2448758"/>
            <a:ext cx="4998125" cy="3332083"/>
          </a:xfrm>
          <a:prstGeom prst="rect">
            <a:avLst/>
          </a:prstGeom>
        </p:spPr>
      </p:pic>
      <p:sp>
        <p:nvSpPr>
          <p:cNvPr id="6" name="Text 2"/>
          <p:cNvSpPr/>
          <p:nvPr/>
        </p:nvSpPr>
        <p:spPr>
          <a:xfrm>
            <a:off x="683657" y="1310997"/>
            <a:ext cx="6680121" cy="610433"/>
          </a:xfrm>
          <a:prstGeom prst="rect">
            <a:avLst/>
          </a:prstGeom>
          <a:noFill/>
          <a:ln/>
        </p:spPr>
        <p:txBody>
          <a:bodyPr wrap="none" rtlCol="0" anchor="t"/>
          <a:lstStyle/>
          <a:p>
            <a:pPr marL="0" indent="0">
              <a:lnSpc>
                <a:spcPts val="4807"/>
              </a:lnSpc>
              <a:buNone/>
            </a:pPr>
            <a:r>
              <a:rPr lang="en-US" sz="3845" dirty="0">
                <a:solidFill>
                  <a:srgbClr val="403CCF"/>
                </a:solidFill>
                <a:latin typeface="Libre Baskerville" pitchFamily="34" charset="0"/>
                <a:ea typeface="Libre Baskerville" pitchFamily="34" charset="-122"/>
                <a:cs typeface="Libre Baskerville" pitchFamily="34" charset="-120"/>
              </a:rPr>
              <a:t>Successful Team Strategies</a:t>
            </a:r>
            <a:endParaRPr lang="en-US" sz="3845" dirty="0"/>
          </a:p>
        </p:txBody>
      </p:sp>
      <p:sp>
        <p:nvSpPr>
          <p:cNvPr id="7" name="Shape 3"/>
          <p:cNvSpPr/>
          <p:nvPr/>
        </p:nvSpPr>
        <p:spPr>
          <a:xfrm>
            <a:off x="683657" y="2214324"/>
            <a:ext cx="7776686" cy="1437918"/>
          </a:xfrm>
          <a:prstGeom prst="roundRect">
            <a:avLst>
              <a:gd name="adj" fmla="val 2445"/>
            </a:avLst>
          </a:prstGeom>
          <a:solidFill>
            <a:srgbClr val="EAE8F3"/>
          </a:solidFill>
          <a:ln/>
        </p:spPr>
      </p:sp>
      <p:sp>
        <p:nvSpPr>
          <p:cNvPr id="8" name="Text 4"/>
          <p:cNvSpPr/>
          <p:nvPr/>
        </p:nvSpPr>
        <p:spPr>
          <a:xfrm>
            <a:off x="878919" y="2409587"/>
            <a:ext cx="2810351" cy="305157"/>
          </a:xfrm>
          <a:prstGeom prst="rect">
            <a:avLst/>
          </a:prstGeom>
          <a:noFill/>
          <a:ln/>
        </p:spPr>
        <p:txBody>
          <a:bodyPr wrap="none" rtlCol="0" anchor="t"/>
          <a:lstStyle/>
          <a:p>
            <a:pPr marL="0" indent="0">
              <a:lnSpc>
                <a:spcPts val="2403"/>
              </a:lnSpc>
              <a:buNone/>
            </a:pPr>
            <a:r>
              <a:rPr lang="en-US" sz="1923" dirty="0">
                <a:solidFill>
                  <a:srgbClr val="49495A"/>
                </a:solidFill>
                <a:latin typeface="Libre Baskerville" pitchFamily="34" charset="0"/>
                <a:ea typeface="Libre Baskerville" pitchFamily="34" charset="-122"/>
                <a:cs typeface="Libre Baskerville" pitchFamily="34" charset="-120"/>
              </a:rPr>
              <a:t>Consistent Performers</a:t>
            </a:r>
            <a:endParaRPr lang="en-US" sz="1923" dirty="0"/>
          </a:p>
        </p:txBody>
      </p:sp>
      <p:sp>
        <p:nvSpPr>
          <p:cNvPr id="9" name="Text 5"/>
          <p:cNvSpPr/>
          <p:nvPr/>
        </p:nvSpPr>
        <p:spPr>
          <a:xfrm>
            <a:off x="878919" y="2831902"/>
            <a:ext cx="7386161" cy="625078"/>
          </a:xfrm>
          <a:prstGeom prst="rect">
            <a:avLst/>
          </a:prstGeom>
          <a:noFill/>
          <a:ln/>
        </p:spPr>
        <p:txBody>
          <a:bodyPr wrap="square" rtlCol="0" anchor="t"/>
          <a:lstStyle/>
          <a:p>
            <a:pPr marL="0" indent="0">
              <a:lnSpc>
                <a:spcPts val="2461"/>
              </a:lnSpc>
              <a:buNone/>
            </a:pPr>
            <a:r>
              <a:rPr lang="en-US" sz="1538" dirty="0">
                <a:solidFill>
                  <a:srgbClr val="49495A"/>
                </a:solidFill>
                <a:latin typeface="Open Sans" pitchFamily="34" charset="0"/>
                <a:ea typeface="Open Sans" pitchFamily="34" charset="-122"/>
                <a:cs typeface="Open Sans" pitchFamily="34" charset="-120"/>
              </a:rPr>
              <a:t>The analysis identifies the teams that have consistently performed well across multiple IPL seasons, highlighting their winning formulas.</a:t>
            </a:r>
            <a:endParaRPr lang="en-US" sz="1538" dirty="0"/>
          </a:p>
        </p:txBody>
      </p:sp>
      <p:sp>
        <p:nvSpPr>
          <p:cNvPr id="10" name="Shape 6"/>
          <p:cNvSpPr/>
          <p:nvPr/>
        </p:nvSpPr>
        <p:spPr>
          <a:xfrm>
            <a:off x="683657" y="3847505"/>
            <a:ext cx="7776686" cy="1437918"/>
          </a:xfrm>
          <a:prstGeom prst="roundRect">
            <a:avLst>
              <a:gd name="adj" fmla="val 2445"/>
            </a:avLst>
          </a:prstGeom>
          <a:solidFill>
            <a:srgbClr val="EAE8F3"/>
          </a:solidFill>
          <a:ln/>
        </p:spPr>
      </p:sp>
      <p:sp>
        <p:nvSpPr>
          <p:cNvPr id="11" name="Text 7"/>
          <p:cNvSpPr/>
          <p:nvPr/>
        </p:nvSpPr>
        <p:spPr>
          <a:xfrm>
            <a:off x="878919" y="4042767"/>
            <a:ext cx="2908459" cy="305157"/>
          </a:xfrm>
          <a:prstGeom prst="rect">
            <a:avLst/>
          </a:prstGeom>
          <a:noFill/>
          <a:ln/>
        </p:spPr>
        <p:txBody>
          <a:bodyPr wrap="none" rtlCol="0" anchor="t"/>
          <a:lstStyle/>
          <a:p>
            <a:pPr marL="0" indent="0">
              <a:lnSpc>
                <a:spcPts val="2403"/>
              </a:lnSpc>
              <a:buNone/>
            </a:pPr>
            <a:r>
              <a:rPr lang="en-US" sz="1923" dirty="0">
                <a:solidFill>
                  <a:srgbClr val="49495A"/>
                </a:solidFill>
                <a:latin typeface="Libre Baskerville" pitchFamily="34" charset="0"/>
                <a:ea typeface="Libre Baskerville" pitchFamily="34" charset="-122"/>
                <a:cs typeface="Libre Baskerville" pitchFamily="34" charset="-120"/>
              </a:rPr>
              <a:t>Batting First Advantage</a:t>
            </a:r>
            <a:endParaRPr lang="en-US" sz="1923" dirty="0"/>
          </a:p>
        </p:txBody>
      </p:sp>
      <p:sp>
        <p:nvSpPr>
          <p:cNvPr id="12" name="Text 8"/>
          <p:cNvSpPr/>
          <p:nvPr/>
        </p:nvSpPr>
        <p:spPr>
          <a:xfrm>
            <a:off x="878919" y="4465082"/>
            <a:ext cx="7386161" cy="625078"/>
          </a:xfrm>
          <a:prstGeom prst="rect">
            <a:avLst/>
          </a:prstGeom>
          <a:noFill/>
          <a:ln/>
        </p:spPr>
        <p:txBody>
          <a:bodyPr wrap="square" rtlCol="0" anchor="t"/>
          <a:lstStyle/>
          <a:p>
            <a:pPr marL="0" indent="0">
              <a:lnSpc>
                <a:spcPts val="2461"/>
              </a:lnSpc>
              <a:buNone/>
            </a:pPr>
            <a:r>
              <a:rPr lang="en-US" sz="1538" dirty="0">
                <a:solidFill>
                  <a:srgbClr val="49495A"/>
                </a:solidFill>
                <a:latin typeface="Open Sans" pitchFamily="34" charset="0"/>
                <a:ea typeface="Open Sans" pitchFamily="34" charset="-122"/>
                <a:cs typeface="Open Sans" pitchFamily="34" charset="-120"/>
              </a:rPr>
              <a:t>The data reveals the impact of toss decisions, with teams batting first often enjoying a strategic edge in match outcomes.</a:t>
            </a:r>
            <a:endParaRPr lang="en-US" sz="1538" dirty="0"/>
          </a:p>
        </p:txBody>
      </p:sp>
      <p:sp>
        <p:nvSpPr>
          <p:cNvPr id="13" name="Shape 9"/>
          <p:cNvSpPr/>
          <p:nvPr/>
        </p:nvSpPr>
        <p:spPr>
          <a:xfrm>
            <a:off x="683657" y="5480685"/>
            <a:ext cx="7776686" cy="1437918"/>
          </a:xfrm>
          <a:prstGeom prst="roundRect">
            <a:avLst>
              <a:gd name="adj" fmla="val 2445"/>
            </a:avLst>
          </a:prstGeom>
          <a:solidFill>
            <a:srgbClr val="EAE8F3"/>
          </a:solidFill>
          <a:ln/>
        </p:spPr>
      </p:sp>
      <p:sp>
        <p:nvSpPr>
          <p:cNvPr id="14" name="Text 10"/>
          <p:cNvSpPr/>
          <p:nvPr/>
        </p:nvSpPr>
        <p:spPr>
          <a:xfrm>
            <a:off x="878919" y="5675948"/>
            <a:ext cx="2794754" cy="305157"/>
          </a:xfrm>
          <a:prstGeom prst="rect">
            <a:avLst/>
          </a:prstGeom>
          <a:noFill/>
          <a:ln/>
        </p:spPr>
        <p:txBody>
          <a:bodyPr wrap="none" rtlCol="0" anchor="t"/>
          <a:lstStyle/>
          <a:p>
            <a:pPr marL="0" indent="0">
              <a:lnSpc>
                <a:spcPts val="2403"/>
              </a:lnSpc>
              <a:buNone/>
            </a:pPr>
            <a:r>
              <a:rPr lang="en-US" sz="1923" dirty="0">
                <a:solidFill>
                  <a:srgbClr val="49495A"/>
                </a:solidFill>
                <a:latin typeface="Libre Baskerville" pitchFamily="34" charset="0"/>
                <a:ea typeface="Libre Baskerville" pitchFamily="34" charset="-122"/>
                <a:cs typeface="Libre Baskerville" pitchFamily="34" charset="-120"/>
              </a:rPr>
              <a:t>Adaptable Approaches</a:t>
            </a:r>
            <a:endParaRPr lang="en-US" sz="1923" dirty="0"/>
          </a:p>
        </p:txBody>
      </p:sp>
      <p:sp>
        <p:nvSpPr>
          <p:cNvPr id="15" name="Text 11"/>
          <p:cNvSpPr/>
          <p:nvPr/>
        </p:nvSpPr>
        <p:spPr>
          <a:xfrm>
            <a:off x="878919" y="6098262"/>
            <a:ext cx="7386161" cy="625078"/>
          </a:xfrm>
          <a:prstGeom prst="rect">
            <a:avLst/>
          </a:prstGeom>
          <a:noFill/>
          <a:ln/>
        </p:spPr>
        <p:txBody>
          <a:bodyPr wrap="square" rtlCol="0" anchor="t"/>
          <a:lstStyle/>
          <a:p>
            <a:pPr marL="0" indent="0">
              <a:lnSpc>
                <a:spcPts val="2461"/>
              </a:lnSpc>
              <a:buNone/>
            </a:pPr>
            <a:r>
              <a:rPr lang="en-US" sz="1538" dirty="0">
                <a:solidFill>
                  <a:srgbClr val="49495A"/>
                </a:solidFill>
                <a:latin typeface="Open Sans" pitchFamily="34" charset="0"/>
                <a:ea typeface="Open Sans" pitchFamily="34" charset="-122"/>
                <a:cs typeface="Open Sans" pitchFamily="34" charset="-120"/>
              </a:rPr>
              <a:t>Successful teams have demonstrated the ability to adapt their strategies based on match conditions and opponent strengths.</a:t>
            </a:r>
            <a:endParaRPr lang="en-US" sz="153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429947"/>
            <a:ext cx="5054322" cy="3369588"/>
          </a:xfrm>
          <a:prstGeom prst="rect">
            <a:avLst/>
          </a:prstGeom>
        </p:spPr>
      </p:pic>
      <p:sp>
        <p:nvSpPr>
          <p:cNvPr id="6" name="Text 2"/>
          <p:cNvSpPr/>
          <p:nvPr/>
        </p:nvSpPr>
        <p:spPr>
          <a:xfrm>
            <a:off x="604837" y="629603"/>
            <a:ext cx="7934325" cy="1080135"/>
          </a:xfrm>
          <a:prstGeom prst="rect">
            <a:avLst/>
          </a:prstGeom>
          <a:noFill/>
          <a:ln/>
        </p:spPr>
        <p:txBody>
          <a:bodyPr wrap="square" rtlCol="0" anchor="t"/>
          <a:lstStyle/>
          <a:p>
            <a:pPr marL="0" indent="0">
              <a:lnSpc>
                <a:spcPts val="4253"/>
              </a:lnSpc>
              <a:buNone/>
            </a:pPr>
            <a:r>
              <a:rPr lang="en-US" sz="3402" dirty="0">
                <a:solidFill>
                  <a:srgbClr val="403CCF"/>
                </a:solidFill>
                <a:latin typeface="Libre Baskerville" pitchFamily="34" charset="0"/>
                <a:ea typeface="Libre Baskerville" pitchFamily="34" charset="-122"/>
                <a:cs typeface="Libre Baskerville" pitchFamily="34" charset="-120"/>
              </a:rPr>
              <a:t>Emerging Talents Shaking Up the League</a:t>
            </a:r>
            <a:endParaRPr lang="en-US" sz="3402" dirty="0"/>
          </a:p>
        </p:txBody>
      </p:sp>
      <p:pic>
        <p:nvPicPr>
          <p:cNvPr id="7" name="Image 2" descr="preencoded.png"/>
          <p:cNvPicPr>
            <a:picLocks noChangeAspect="1"/>
          </p:cNvPicPr>
          <p:nvPr/>
        </p:nvPicPr>
        <p:blipFill>
          <a:blip r:embed="rId5"/>
          <a:stretch>
            <a:fillRect/>
          </a:stretch>
        </p:blipFill>
        <p:spPr>
          <a:xfrm>
            <a:off x="604837" y="1968937"/>
            <a:ext cx="431959" cy="431959"/>
          </a:xfrm>
          <a:prstGeom prst="rect">
            <a:avLst/>
          </a:prstGeom>
        </p:spPr>
      </p:pic>
      <p:sp>
        <p:nvSpPr>
          <p:cNvPr id="8" name="Text 3"/>
          <p:cNvSpPr/>
          <p:nvPr/>
        </p:nvSpPr>
        <p:spPr>
          <a:xfrm>
            <a:off x="604837" y="2573655"/>
            <a:ext cx="2601754"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Breakout Performances</a:t>
            </a:r>
            <a:endParaRPr lang="en-US" sz="1701" dirty="0"/>
          </a:p>
        </p:txBody>
      </p:sp>
      <p:sp>
        <p:nvSpPr>
          <p:cNvPr id="9" name="Text 4"/>
          <p:cNvSpPr/>
          <p:nvPr/>
        </p:nvSpPr>
        <p:spPr>
          <a:xfrm>
            <a:off x="604837" y="2947154"/>
            <a:ext cx="7934325"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analysis uncovers the stories of emerging talents who have made a significant impact in the IPL, showcasing their potential for future success.</a:t>
            </a:r>
            <a:endParaRPr lang="en-US" sz="1361" dirty="0"/>
          </a:p>
        </p:txBody>
      </p:sp>
      <p:pic>
        <p:nvPicPr>
          <p:cNvPr id="10" name="Image 3" descr="preencoded.png"/>
          <p:cNvPicPr>
            <a:picLocks noChangeAspect="1"/>
          </p:cNvPicPr>
          <p:nvPr/>
        </p:nvPicPr>
        <p:blipFill>
          <a:blip r:embed="rId6"/>
          <a:stretch>
            <a:fillRect/>
          </a:stretch>
        </p:blipFill>
        <p:spPr>
          <a:xfrm>
            <a:off x="604837" y="4018717"/>
            <a:ext cx="431959" cy="431959"/>
          </a:xfrm>
          <a:prstGeom prst="rect">
            <a:avLst/>
          </a:prstGeom>
        </p:spPr>
      </p:pic>
      <p:sp>
        <p:nvSpPr>
          <p:cNvPr id="11" name="Text 5"/>
          <p:cNvSpPr/>
          <p:nvPr/>
        </p:nvSpPr>
        <p:spPr>
          <a:xfrm>
            <a:off x="604837" y="4623435"/>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Player Progression</a:t>
            </a:r>
            <a:endParaRPr lang="en-US" sz="1701" dirty="0"/>
          </a:p>
        </p:txBody>
      </p:sp>
      <p:sp>
        <p:nvSpPr>
          <p:cNvPr id="12" name="Text 6"/>
          <p:cNvSpPr/>
          <p:nvPr/>
        </p:nvSpPr>
        <p:spPr>
          <a:xfrm>
            <a:off x="604837" y="4996934"/>
            <a:ext cx="7934325"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data highlights the continuous improvement of certain players, demonstrating the importance of nurturing talent and strategic player development.</a:t>
            </a:r>
            <a:endParaRPr lang="en-US" sz="1361" dirty="0"/>
          </a:p>
        </p:txBody>
      </p:sp>
      <p:pic>
        <p:nvPicPr>
          <p:cNvPr id="13" name="Image 4" descr="preencoded.png"/>
          <p:cNvPicPr>
            <a:picLocks noChangeAspect="1"/>
          </p:cNvPicPr>
          <p:nvPr/>
        </p:nvPicPr>
        <p:blipFill>
          <a:blip r:embed="rId7"/>
          <a:stretch>
            <a:fillRect/>
          </a:stretch>
        </p:blipFill>
        <p:spPr>
          <a:xfrm>
            <a:off x="604837" y="6068497"/>
            <a:ext cx="431959" cy="431959"/>
          </a:xfrm>
          <a:prstGeom prst="rect">
            <a:avLst/>
          </a:prstGeom>
        </p:spPr>
      </p:pic>
      <p:sp>
        <p:nvSpPr>
          <p:cNvPr id="14" name="Text 7"/>
          <p:cNvSpPr/>
          <p:nvPr/>
        </p:nvSpPr>
        <p:spPr>
          <a:xfrm>
            <a:off x="604837" y="6673215"/>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Future Prospects</a:t>
            </a:r>
            <a:endParaRPr lang="en-US" sz="1701" dirty="0"/>
          </a:p>
        </p:txBody>
      </p:sp>
      <p:sp>
        <p:nvSpPr>
          <p:cNvPr id="15" name="Text 8"/>
          <p:cNvSpPr/>
          <p:nvPr/>
        </p:nvSpPr>
        <p:spPr>
          <a:xfrm>
            <a:off x="604837" y="7046714"/>
            <a:ext cx="7934325" cy="553164"/>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insights gained from this analysis provide valuable information for teams to identify and invest in the next generation of IPL superstars.</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9148" y="1606748"/>
            <a:ext cx="5016103" cy="5016103"/>
          </a:xfrm>
          <a:prstGeom prst="rect">
            <a:avLst/>
          </a:prstGeom>
        </p:spPr>
      </p:pic>
      <p:sp>
        <p:nvSpPr>
          <p:cNvPr id="6" name="Text 2"/>
          <p:cNvSpPr/>
          <p:nvPr/>
        </p:nvSpPr>
        <p:spPr>
          <a:xfrm>
            <a:off x="658535" y="1263372"/>
            <a:ext cx="6194822" cy="587931"/>
          </a:xfrm>
          <a:prstGeom prst="rect">
            <a:avLst/>
          </a:prstGeom>
          <a:noFill/>
          <a:ln/>
        </p:spPr>
        <p:txBody>
          <a:bodyPr wrap="none" rtlCol="0" anchor="t"/>
          <a:lstStyle/>
          <a:p>
            <a:pPr marL="0" indent="0">
              <a:lnSpc>
                <a:spcPts val="4630"/>
              </a:lnSpc>
              <a:buNone/>
            </a:pPr>
            <a:r>
              <a:rPr lang="en-US" sz="3704" dirty="0">
                <a:solidFill>
                  <a:srgbClr val="403CCF"/>
                </a:solidFill>
                <a:latin typeface="Libre Baskerville" pitchFamily="34" charset="0"/>
                <a:ea typeface="Libre Baskerville" pitchFamily="34" charset="-122"/>
                <a:cs typeface="Libre Baskerville" pitchFamily="34" charset="-120"/>
              </a:rPr>
              <a:t>Challenges and Learnings</a:t>
            </a:r>
            <a:endParaRPr lang="en-US" sz="3704" dirty="0"/>
          </a:p>
        </p:txBody>
      </p:sp>
      <p:sp>
        <p:nvSpPr>
          <p:cNvPr id="7" name="Shape 3"/>
          <p:cNvSpPr/>
          <p:nvPr/>
        </p:nvSpPr>
        <p:spPr>
          <a:xfrm>
            <a:off x="729079" y="2345055"/>
            <a:ext cx="423267" cy="423267"/>
          </a:xfrm>
          <a:prstGeom prst="roundRect">
            <a:avLst>
              <a:gd name="adj" fmla="val 8002"/>
            </a:avLst>
          </a:prstGeom>
          <a:solidFill>
            <a:srgbClr val="EAE8F3"/>
          </a:solidFill>
          <a:ln/>
        </p:spPr>
      </p:sp>
      <p:sp>
        <p:nvSpPr>
          <p:cNvPr id="8" name="Text 4"/>
          <p:cNvSpPr/>
          <p:nvPr/>
        </p:nvSpPr>
        <p:spPr>
          <a:xfrm>
            <a:off x="877669" y="2415540"/>
            <a:ext cx="125968" cy="282297"/>
          </a:xfrm>
          <a:prstGeom prst="rect">
            <a:avLst/>
          </a:prstGeom>
          <a:noFill/>
          <a:ln/>
        </p:spPr>
        <p:txBody>
          <a:bodyPr wrap="none" rtlCol="0" anchor="t"/>
          <a:lstStyle/>
          <a:p>
            <a:pPr marL="0" indent="0" algn="ctr">
              <a:lnSpc>
                <a:spcPts val="2222"/>
              </a:lnSpc>
              <a:buNone/>
            </a:pPr>
            <a:r>
              <a:rPr lang="en-US" sz="2222" dirty="0">
                <a:solidFill>
                  <a:srgbClr val="49495A"/>
                </a:solidFill>
                <a:latin typeface="Libre Baskerville" pitchFamily="34" charset="0"/>
                <a:ea typeface="Libre Baskerville" pitchFamily="34" charset="-122"/>
                <a:cs typeface="Libre Baskerville" pitchFamily="34" charset="-120"/>
              </a:rPr>
              <a:t>1</a:t>
            </a:r>
            <a:endParaRPr lang="en-US" sz="2222" dirty="0"/>
          </a:p>
        </p:txBody>
      </p:sp>
      <p:sp>
        <p:nvSpPr>
          <p:cNvPr id="9" name="Text 5"/>
          <p:cNvSpPr/>
          <p:nvPr/>
        </p:nvSpPr>
        <p:spPr>
          <a:xfrm>
            <a:off x="1975604" y="2321600"/>
            <a:ext cx="2352080" cy="294084"/>
          </a:xfrm>
          <a:prstGeom prst="rect">
            <a:avLst/>
          </a:prstGeom>
          <a:noFill/>
          <a:ln/>
        </p:spPr>
        <p:txBody>
          <a:bodyPr wrap="none" rtlCol="0" anchor="t"/>
          <a:lstStyle/>
          <a:p>
            <a:pPr marL="0" indent="0" algn="l">
              <a:lnSpc>
                <a:spcPts val="2315"/>
              </a:lnSpc>
              <a:buNone/>
            </a:pPr>
            <a:r>
              <a:rPr lang="en-US" sz="1852" dirty="0">
                <a:solidFill>
                  <a:srgbClr val="49495A"/>
                </a:solidFill>
                <a:latin typeface="Libre Baskerville" pitchFamily="34" charset="0"/>
                <a:ea typeface="Libre Baskerville" pitchFamily="34" charset="-122"/>
                <a:cs typeface="Libre Baskerville" pitchFamily="34" charset="-120"/>
              </a:rPr>
              <a:t>Data Cleaning</a:t>
            </a:r>
            <a:endParaRPr lang="en-US" sz="1852" dirty="0"/>
          </a:p>
        </p:txBody>
      </p:sp>
      <p:sp>
        <p:nvSpPr>
          <p:cNvPr id="10" name="Text 6"/>
          <p:cNvSpPr/>
          <p:nvPr/>
        </p:nvSpPr>
        <p:spPr>
          <a:xfrm>
            <a:off x="1975604" y="2728555"/>
            <a:ext cx="6509861" cy="601980"/>
          </a:xfrm>
          <a:prstGeom prst="rect">
            <a:avLst/>
          </a:prstGeom>
          <a:noFill/>
          <a:ln/>
        </p:spPr>
        <p:txBody>
          <a:bodyPr wrap="square" rtlCol="0" anchor="t"/>
          <a:lstStyle/>
          <a:p>
            <a:pPr marL="0" indent="0" algn="l">
              <a:lnSpc>
                <a:spcPts val="2371"/>
              </a:lnSpc>
              <a:buNone/>
            </a:pPr>
            <a:r>
              <a:rPr lang="en-US" sz="1482" dirty="0">
                <a:solidFill>
                  <a:srgbClr val="49495A"/>
                </a:solidFill>
                <a:latin typeface="Open Sans" pitchFamily="34" charset="0"/>
                <a:ea typeface="Open Sans" pitchFamily="34" charset="-122"/>
                <a:cs typeface="Open Sans" pitchFamily="34" charset="-120"/>
              </a:rPr>
              <a:t>Addressing missing values, inconsistencies, and outliers in the dataset was crucial for ensuring the reliability of the analysis.</a:t>
            </a:r>
            <a:endParaRPr lang="en-US" sz="1482" dirty="0"/>
          </a:p>
        </p:txBody>
      </p:sp>
      <p:sp>
        <p:nvSpPr>
          <p:cNvPr id="11" name="Shape 7"/>
          <p:cNvSpPr/>
          <p:nvPr/>
        </p:nvSpPr>
        <p:spPr>
          <a:xfrm>
            <a:off x="729079" y="3918347"/>
            <a:ext cx="423267" cy="423267"/>
          </a:xfrm>
          <a:prstGeom prst="roundRect">
            <a:avLst>
              <a:gd name="adj" fmla="val 8002"/>
            </a:avLst>
          </a:prstGeom>
          <a:solidFill>
            <a:srgbClr val="EAE8F3"/>
          </a:solidFill>
          <a:ln/>
        </p:spPr>
      </p:sp>
      <p:sp>
        <p:nvSpPr>
          <p:cNvPr id="12" name="Text 8"/>
          <p:cNvSpPr/>
          <p:nvPr/>
        </p:nvSpPr>
        <p:spPr>
          <a:xfrm>
            <a:off x="853738" y="3988832"/>
            <a:ext cx="173831" cy="282297"/>
          </a:xfrm>
          <a:prstGeom prst="rect">
            <a:avLst/>
          </a:prstGeom>
          <a:noFill/>
          <a:ln/>
        </p:spPr>
        <p:txBody>
          <a:bodyPr wrap="none" rtlCol="0" anchor="t"/>
          <a:lstStyle/>
          <a:p>
            <a:pPr marL="0" indent="0" algn="ctr">
              <a:lnSpc>
                <a:spcPts val="2222"/>
              </a:lnSpc>
              <a:buNone/>
            </a:pPr>
            <a:r>
              <a:rPr lang="en-US" sz="2222" dirty="0">
                <a:solidFill>
                  <a:srgbClr val="49495A"/>
                </a:solidFill>
                <a:latin typeface="Libre Baskerville" pitchFamily="34" charset="0"/>
                <a:ea typeface="Libre Baskerville" pitchFamily="34" charset="-122"/>
                <a:cs typeface="Libre Baskerville" pitchFamily="34" charset="-120"/>
              </a:rPr>
              <a:t>2</a:t>
            </a:r>
            <a:endParaRPr lang="en-US" sz="2222" dirty="0"/>
          </a:p>
        </p:txBody>
      </p:sp>
      <p:sp>
        <p:nvSpPr>
          <p:cNvPr id="13" name="Text 9"/>
          <p:cNvSpPr/>
          <p:nvPr/>
        </p:nvSpPr>
        <p:spPr>
          <a:xfrm>
            <a:off x="1975604" y="3894892"/>
            <a:ext cx="2791063" cy="294084"/>
          </a:xfrm>
          <a:prstGeom prst="rect">
            <a:avLst/>
          </a:prstGeom>
          <a:noFill/>
          <a:ln/>
        </p:spPr>
        <p:txBody>
          <a:bodyPr wrap="none" rtlCol="0" anchor="t"/>
          <a:lstStyle/>
          <a:p>
            <a:pPr marL="0" indent="0" algn="l">
              <a:lnSpc>
                <a:spcPts val="2315"/>
              </a:lnSpc>
              <a:buNone/>
            </a:pPr>
            <a:r>
              <a:rPr lang="en-US" sz="1852" dirty="0">
                <a:solidFill>
                  <a:srgbClr val="49495A"/>
                </a:solidFill>
                <a:latin typeface="Libre Baskerville" pitchFamily="34" charset="0"/>
                <a:ea typeface="Libre Baskerville" pitchFamily="34" charset="-122"/>
                <a:cs typeface="Libre Baskerville" pitchFamily="34" charset="-120"/>
              </a:rPr>
              <a:t>Handling Complexities</a:t>
            </a:r>
            <a:endParaRPr lang="en-US" sz="1852" dirty="0"/>
          </a:p>
        </p:txBody>
      </p:sp>
      <p:sp>
        <p:nvSpPr>
          <p:cNvPr id="14" name="Text 10"/>
          <p:cNvSpPr/>
          <p:nvPr/>
        </p:nvSpPr>
        <p:spPr>
          <a:xfrm>
            <a:off x="1975604" y="4301847"/>
            <a:ext cx="6509861" cy="601980"/>
          </a:xfrm>
          <a:prstGeom prst="rect">
            <a:avLst/>
          </a:prstGeom>
          <a:noFill/>
          <a:ln/>
        </p:spPr>
        <p:txBody>
          <a:bodyPr wrap="square" rtlCol="0" anchor="t"/>
          <a:lstStyle/>
          <a:p>
            <a:pPr marL="0" indent="0" algn="l">
              <a:lnSpc>
                <a:spcPts val="2371"/>
              </a:lnSpc>
              <a:buNone/>
            </a:pPr>
            <a:r>
              <a:rPr lang="en-US" sz="1482" dirty="0">
                <a:solidFill>
                  <a:srgbClr val="49495A"/>
                </a:solidFill>
                <a:latin typeface="Open Sans" pitchFamily="34" charset="0"/>
                <a:ea typeface="Open Sans" pitchFamily="34" charset="-122"/>
                <a:cs typeface="Open Sans" pitchFamily="34" charset="-120"/>
              </a:rPr>
              <a:t>The analysis navigated through various data-related challenges, such as managing large datasets and interpreting null results.</a:t>
            </a:r>
            <a:endParaRPr lang="en-US" sz="1482" dirty="0"/>
          </a:p>
        </p:txBody>
      </p:sp>
      <p:sp>
        <p:nvSpPr>
          <p:cNvPr id="15" name="Shape 11"/>
          <p:cNvSpPr/>
          <p:nvPr/>
        </p:nvSpPr>
        <p:spPr>
          <a:xfrm>
            <a:off x="729079" y="5491639"/>
            <a:ext cx="423267" cy="423267"/>
          </a:xfrm>
          <a:prstGeom prst="roundRect">
            <a:avLst>
              <a:gd name="adj" fmla="val 8002"/>
            </a:avLst>
          </a:prstGeom>
          <a:solidFill>
            <a:srgbClr val="EAE8F3"/>
          </a:solidFill>
          <a:ln/>
        </p:spPr>
      </p:sp>
      <p:sp>
        <p:nvSpPr>
          <p:cNvPr id="16" name="Text 12"/>
          <p:cNvSpPr/>
          <p:nvPr/>
        </p:nvSpPr>
        <p:spPr>
          <a:xfrm>
            <a:off x="853738" y="5562124"/>
            <a:ext cx="173831" cy="282297"/>
          </a:xfrm>
          <a:prstGeom prst="rect">
            <a:avLst/>
          </a:prstGeom>
          <a:noFill/>
          <a:ln/>
        </p:spPr>
        <p:txBody>
          <a:bodyPr wrap="none" rtlCol="0" anchor="t"/>
          <a:lstStyle/>
          <a:p>
            <a:pPr marL="0" indent="0" algn="ctr">
              <a:lnSpc>
                <a:spcPts val="2222"/>
              </a:lnSpc>
              <a:buNone/>
            </a:pPr>
            <a:r>
              <a:rPr lang="en-US" sz="2222" dirty="0">
                <a:solidFill>
                  <a:srgbClr val="49495A"/>
                </a:solidFill>
                <a:latin typeface="Libre Baskerville" pitchFamily="34" charset="0"/>
                <a:ea typeface="Libre Baskerville" pitchFamily="34" charset="-122"/>
                <a:cs typeface="Libre Baskerville" pitchFamily="34" charset="-120"/>
              </a:rPr>
              <a:t>3</a:t>
            </a:r>
            <a:endParaRPr lang="en-US" sz="2222" dirty="0"/>
          </a:p>
        </p:txBody>
      </p:sp>
      <p:sp>
        <p:nvSpPr>
          <p:cNvPr id="17" name="Text 13"/>
          <p:cNvSpPr/>
          <p:nvPr/>
        </p:nvSpPr>
        <p:spPr>
          <a:xfrm>
            <a:off x="1975604" y="5468183"/>
            <a:ext cx="3450669" cy="294084"/>
          </a:xfrm>
          <a:prstGeom prst="rect">
            <a:avLst/>
          </a:prstGeom>
          <a:noFill/>
          <a:ln/>
        </p:spPr>
        <p:txBody>
          <a:bodyPr wrap="none" rtlCol="0" anchor="t"/>
          <a:lstStyle/>
          <a:p>
            <a:pPr marL="0" indent="0" algn="l">
              <a:lnSpc>
                <a:spcPts val="2315"/>
              </a:lnSpc>
              <a:buNone/>
            </a:pPr>
            <a:r>
              <a:rPr lang="en-US" sz="1852" dirty="0">
                <a:solidFill>
                  <a:srgbClr val="49495A"/>
                </a:solidFill>
                <a:latin typeface="Libre Baskerville" pitchFamily="34" charset="0"/>
                <a:ea typeface="Libre Baskerville" pitchFamily="34" charset="-122"/>
                <a:cs typeface="Libre Baskerville" pitchFamily="34" charset="-120"/>
              </a:rPr>
              <a:t>Transparency and Reporting</a:t>
            </a:r>
            <a:endParaRPr lang="en-US" sz="1852" dirty="0"/>
          </a:p>
        </p:txBody>
      </p:sp>
      <p:sp>
        <p:nvSpPr>
          <p:cNvPr id="18" name="Text 14"/>
          <p:cNvSpPr/>
          <p:nvPr/>
        </p:nvSpPr>
        <p:spPr>
          <a:xfrm>
            <a:off x="1975604" y="5875139"/>
            <a:ext cx="6509861" cy="902970"/>
          </a:xfrm>
          <a:prstGeom prst="rect">
            <a:avLst/>
          </a:prstGeom>
          <a:noFill/>
          <a:ln/>
        </p:spPr>
        <p:txBody>
          <a:bodyPr wrap="square" rtlCol="0" anchor="t"/>
          <a:lstStyle/>
          <a:p>
            <a:pPr marL="0" indent="0" algn="l">
              <a:lnSpc>
                <a:spcPts val="2371"/>
              </a:lnSpc>
              <a:buNone/>
            </a:pPr>
            <a:r>
              <a:rPr lang="en-US" sz="1482" dirty="0">
                <a:solidFill>
                  <a:srgbClr val="49495A"/>
                </a:solidFill>
                <a:latin typeface="Open Sans" pitchFamily="34" charset="0"/>
                <a:ea typeface="Open Sans" pitchFamily="34" charset="-122"/>
                <a:cs typeface="Open Sans" pitchFamily="34" charset="-120"/>
              </a:rPr>
              <a:t>The project emphasizes the importance of transparent reporting, including the communication of limitations and the credibility of the data-driven approach.</a:t>
            </a:r>
            <a:endParaRPr lang="en-US" sz="148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6461" y="2738795"/>
            <a:ext cx="4973479" cy="2752011"/>
          </a:xfrm>
          <a:prstGeom prst="rect">
            <a:avLst/>
          </a:prstGeom>
        </p:spPr>
      </p:pic>
      <p:sp>
        <p:nvSpPr>
          <p:cNvPr id="6" name="Text 2"/>
          <p:cNvSpPr/>
          <p:nvPr/>
        </p:nvSpPr>
        <p:spPr>
          <a:xfrm>
            <a:off x="6204228" y="858798"/>
            <a:ext cx="7708344" cy="1281827"/>
          </a:xfrm>
          <a:prstGeom prst="rect">
            <a:avLst/>
          </a:prstGeom>
          <a:noFill/>
          <a:ln/>
        </p:spPr>
        <p:txBody>
          <a:bodyPr wrap="square" rtlCol="0" anchor="t"/>
          <a:lstStyle/>
          <a:p>
            <a:pPr marL="0" indent="0">
              <a:lnSpc>
                <a:spcPts val="5047"/>
              </a:lnSpc>
              <a:buNone/>
            </a:pPr>
            <a:r>
              <a:rPr lang="en-US" sz="4038" dirty="0">
                <a:solidFill>
                  <a:srgbClr val="403CCF"/>
                </a:solidFill>
                <a:latin typeface="Libre Baskerville" pitchFamily="34" charset="0"/>
                <a:ea typeface="Libre Baskerville" pitchFamily="34" charset="-122"/>
                <a:cs typeface="Libre Baskerville" pitchFamily="34" charset="-120"/>
              </a:rPr>
              <a:t>Significance of Data Analysis in the IPL</a:t>
            </a:r>
            <a:endParaRPr lang="en-US" sz="4038" dirty="0"/>
          </a:p>
        </p:txBody>
      </p:sp>
      <p:pic>
        <p:nvPicPr>
          <p:cNvPr id="7" name="Image 2" descr="preencoded.png"/>
          <p:cNvPicPr>
            <a:picLocks noChangeAspect="1"/>
          </p:cNvPicPr>
          <p:nvPr/>
        </p:nvPicPr>
        <p:blipFill>
          <a:blip r:embed="rId5"/>
          <a:stretch>
            <a:fillRect/>
          </a:stretch>
        </p:blipFill>
        <p:spPr>
          <a:xfrm>
            <a:off x="6204228" y="2448282"/>
            <a:ext cx="1025485" cy="1640800"/>
          </a:xfrm>
          <a:prstGeom prst="rect">
            <a:avLst/>
          </a:prstGeom>
        </p:spPr>
      </p:pic>
      <p:sp>
        <p:nvSpPr>
          <p:cNvPr id="8" name="Text 3"/>
          <p:cNvSpPr/>
          <p:nvPr/>
        </p:nvSpPr>
        <p:spPr>
          <a:xfrm>
            <a:off x="7537371" y="2653308"/>
            <a:ext cx="2605564" cy="320397"/>
          </a:xfrm>
          <a:prstGeom prst="rect">
            <a:avLst/>
          </a:prstGeom>
          <a:noFill/>
          <a:ln/>
        </p:spPr>
        <p:txBody>
          <a:bodyPr wrap="none" rtlCol="0" anchor="t"/>
          <a:lstStyle/>
          <a:p>
            <a:pPr marL="0" indent="0" algn="l">
              <a:lnSpc>
                <a:spcPts val="2523"/>
              </a:lnSpc>
              <a:buNone/>
            </a:pPr>
            <a:r>
              <a:rPr lang="en-US" sz="2019" dirty="0">
                <a:solidFill>
                  <a:srgbClr val="49495A"/>
                </a:solidFill>
                <a:latin typeface="Libre Baskerville" pitchFamily="34" charset="0"/>
                <a:ea typeface="Libre Baskerville" pitchFamily="34" charset="-122"/>
                <a:cs typeface="Libre Baskerville" pitchFamily="34" charset="-120"/>
              </a:rPr>
              <a:t>Informed Decisions</a:t>
            </a:r>
            <a:endParaRPr lang="en-US" sz="2019" dirty="0"/>
          </a:p>
        </p:txBody>
      </p:sp>
      <p:sp>
        <p:nvSpPr>
          <p:cNvPr id="9" name="Text 4"/>
          <p:cNvSpPr/>
          <p:nvPr/>
        </p:nvSpPr>
        <p:spPr>
          <a:xfrm>
            <a:off x="7537371" y="3096697"/>
            <a:ext cx="6375202" cy="656273"/>
          </a:xfrm>
          <a:prstGeom prst="rect">
            <a:avLst/>
          </a:prstGeom>
          <a:noFill/>
          <a:ln/>
        </p:spPr>
        <p:txBody>
          <a:bodyPr wrap="square" rtlCol="0" anchor="t"/>
          <a:lstStyle/>
          <a:p>
            <a:pPr marL="0" indent="0" algn="l">
              <a:lnSpc>
                <a:spcPts val="2584"/>
              </a:lnSpc>
              <a:buNone/>
            </a:pPr>
            <a:r>
              <a:rPr lang="en-US" sz="1615" dirty="0">
                <a:solidFill>
                  <a:srgbClr val="49495A"/>
                </a:solidFill>
                <a:latin typeface="Open Sans" pitchFamily="34" charset="0"/>
                <a:ea typeface="Open Sans" pitchFamily="34" charset="-122"/>
                <a:cs typeface="Open Sans" pitchFamily="34" charset="-120"/>
              </a:rPr>
              <a:t>Data analysis empowers teams to make strategic decisions in player selection, team composition, and game planning.</a:t>
            </a:r>
            <a:endParaRPr lang="en-US" sz="1615" dirty="0"/>
          </a:p>
        </p:txBody>
      </p:sp>
      <p:pic>
        <p:nvPicPr>
          <p:cNvPr id="10" name="Image 3" descr="preencoded.png"/>
          <p:cNvPicPr>
            <a:picLocks noChangeAspect="1"/>
          </p:cNvPicPr>
          <p:nvPr/>
        </p:nvPicPr>
        <p:blipFill>
          <a:blip r:embed="rId6"/>
          <a:stretch>
            <a:fillRect/>
          </a:stretch>
        </p:blipFill>
        <p:spPr>
          <a:xfrm>
            <a:off x="6204228" y="4089083"/>
            <a:ext cx="1025485" cy="1640800"/>
          </a:xfrm>
          <a:prstGeom prst="rect">
            <a:avLst/>
          </a:prstGeom>
        </p:spPr>
      </p:pic>
      <p:sp>
        <p:nvSpPr>
          <p:cNvPr id="11" name="Text 5"/>
          <p:cNvSpPr/>
          <p:nvPr/>
        </p:nvSpPr>
        <p:spPr>
          <a:xfrm>
            <a:off x="7537371" y="4294108"/>
            <a:ext cx="2677597" cy="320397"/>
          </a:xfrm>
          <a:prstGeom prst="rect">
            <a:avLst/>
          </a:prstGeom>
          <a:noFill/>
          <a:ln/>
        </p:spPr>
        <p:txBody>
          <a:bodyPr wrap="none" rtlCol="0" anchor="t"/>
          <a:lstStyle/>
          <a:p>
            <a:pPr marL="0" indent="0" algn="l">
              <a:lnSpc>
                <a:spcPts val="2523"/>
              </a:lnSpc>
              <a:buNone/>
            </a:pPr>
            <a:r>
              <a:rPr lang="en-US" sz="2019" dirty="0">
                <a:solidFill>
                  <a:srgbClr val="49495A"/>
                </a:solidFill>
                <a:latin typeface="Libre Baskerville" pitchFamily="34" charset="0"/>
                <a:ea typeface="Libre Baskerville" pitchFamily="34" charset="-122"/>
                <a:cs typeface="Libre Baskerville" pitchFamily="34" charset="-120"/>
              </a:rPr>
              <a:t>Player Development</a:t>
            </a:r>
            <a:endParaRPr lang="en-US" sz="2019" dirty="0"/>
          </a:p>
        </p:txBody>
      </p:sp>
      <p:sp>
        <p:nvSpPr>
          <p:cNvPr id="12" name="Text 6"/>
          <p:cNvSpPr/>
          <p:nvPr/>
        </p:nvSpPr>
        <p:spPr>
          <a:xfrm>
            <a:off x="7537371" y="4737497"/>
            <a:ext cx="6375202" cy="656273"/>
          </a:xfrm>
          <a:prstGeom prst="rect">
            <a:avLst/>
          </a:prstGeom>
          <a:noFill/>
          <a:ln/>
        </p:spPr>
        <p:txBody>
          <a:bodyPr wrap="square" rtlCol="0" anchor="t"/>
          <a:lstStyle/>
          <a:p>
            <a:pPr marL="0" indent="0" algn="l">
              <a:lnSpc>
                <a:spcPts val="2584"/>
              </a:lnSpc>
              <a:buNone/>
            </a:pPr>
            <a:r>
              <a:rPr lang="en-US" sz="1615" dirty="0">
                <a:solidFill>
                  <a:srgbClr val="49495A"/>
                </a:solidFill>
                <a:latin typeface="Open Sans" pitchFamily="34" charset="0"/>
                <a:ea typeface="Open Sans" pitchFamily="34" charset="-122"/>
                <a:cs typeface="Open Sans" pitchFamily="34" charset="-120"/>
              </a:rPr>
              <a:t>Insights from data analysis can guide the tailoring of training programs to enhance individual and team performance.</a:t>
            </a:r>
            <a:endParaRPr lang="en-US" sz="1615" dirty="0"/>
          </a:p>
        </p:txBody>
      </p:sp>
      <p:pic>
        <p:nvPicPr>
          <p:cNvPr id="13" name="Image 4" descr="preencoded.png"/>
          <p:cNvPicPr>
            <a:picLocks noChangeAspect="1"/>
          </p:cNvPicPr>
          <p:nvPr/>
        </p:nvPicPr>
        <p:blipFill>
          <a:blip r:embed="rId7"/>
          <a:stretch>
            <a:fillRect/>
          </a:stretch>
        </p:blipFill>
        <p:spPr>
          <a:xfrm>
            <a:off x="6204228" y="5729883"/>
            <a:ext cx="1025485" cy="1640800"/>
          </a:xfrm>
          <a:prstGeom prst="rect">
            <a:avLst/>
          </a:prstGeom>
        </p:spPr>
      </p:pic>
      <p:sp>
        <p:nvSpPr>
          <p:cNvPr id="14" name="Text 7"/>
          <p:cNvSpPr/>
          <p:nvPr/>
        </p:nvSpPr>
        <p:spPr>
          <a:xfrm>
            <a:off x="7537371" y="5934908"/>
            <a:ext cx="2563773" cy="320397"/>
          </a:xfrm>
          <a:prstGeom prst="rect">
            <a:avLst/>
          </a:prstGeom>
          <a:noFill/>
          <a:ln/>
        </p:spPr>
        <p:txBody>
          <a:bodyPr wrap="none" rtlCol="0" anchor="t"/>
          <a:lstStyle/>
          <a:p>
            <a:pPr marL="0" indent="0" algn="l">
              <a:lnSpc>
                <a:spcPts val="2523"/>
              </a:lnSpc>
              <a:buNone/>
            </a:pPr>
            <a:r>
              <a:rPr lang="en-US" sz="2019" dirty="0">
                <a:solidFill>
                  <a:srgbClr val="49495A"/>
                </a:solidFill>
                <a:latin typeface="Libre Baskerville" pitchFamily="34" charset="0"/>
                <a:ea typeface="Libre Baskerville" pitchFamily="34" charset="-122"/>
                <a:cs typeface="Libre Baskerville" pitchFamily="34" charset="-120"/>
              </a:rPr>
              <a:t>Fan Engagement</a:t>
            </a:r>
            <a:endParaRPr lang="en-US" sz="2019" dirty="0"/>
          </a:p>
        </p:txBody>
      </p:sp>
      <p:sp>
        <p:nvSpPr>
          <p:cNvPr id="15" name="Text 8"/>
          <p:cNvSpPr/>
          <p:nvPr/>
        </p:nvSpPr>
        <p:spPr>
          <a:xfrm>
            <a:off x="7537371" y="6378297"/>
            <a:ext cx="6375202" cy="656273"/>
          </a:xfrm>
          <a:prstGeom prst="rect">
            <a:avLst/>
          </a:prstGeom>
          <a:noFill/>
          <a:ln/>
        </p:spPr>
        <p:txBody>
          <a:bodyPr wrap="square" rtlCol="0" anchor="t"/>
          <a:lstStyle/>
          <a:p>
            <a:pPr marL="0" indent="0" algn="l">
              <a:lnSpc>
                <a:spcPts val="2584"/>
              </a:lnSpc>
              <a:buNone/>
            </a:pPr>
            <a:r>
              <a:rPr lang="en-US" sz="1615" dirty="0">
                <a:solidFill>
                  <a:srgbClr val="49495A"/>
                </a:solidFill>
                <a:latin typeface="Open Sans" pitchFamily="34" charset="0"/>
                <a:ea typeface="Open Sans" pitchFamily="34" charset="-122"/>
                <a:cs typeface="Open Sans" pitchFamily="34" charset="-120"/>
              </a:rPr>
              <a:t>Data-driven insights enrich the viewing experience for fans, providing a deeper understanding of the game's dynamics.</a:t>
            </a:r>
            <a:endParaRPr lang="en-US" sz="161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2333982"/>
          </a:xfrm>
          <a:prstGeom prst="rect">
            <a:avLst/>
          </a:prstGeom>
        </p:spPr>
      </p:pic>
      <p:sp>
        <p:nvSpPr>
          <p:cNvPr id="5" name="Text 2"/>
          <p:cNvSpPr/>
          <p:nvPr/>
        </p:nvSpPr>
        <p:spPr>
          <a:xfrm>
            <a:off x="2215396" y="3140035"/>
            <a:ext cx="9767173" cy="583525"/>
          </a:xfrm>
          <a:prstGeom prst="rect">
            <a:avLst/>
          </a:prstGeom>
          <a:noFill/>
          <a:ln/>
        </p:spPr>
        <p:txBody>
          <a:bodyPr wrap="none" rtlCol="0" anchor="t"/>
          <a:lstStyle/>
          <a:p>
            <a:pPr marL="0" indent="0">
              <a:lnSpc>
                <a:spcPts val="4595"/>
              </a:lnSpc>
              <a:buNone/>
            </a:pPr>
            <a:r>
              <a:rPr lang="en-US" sz="3676" dirty="0">
                <a:solidFill>
                  <a:srgbClr val="403CCF"/>
                </a:solidFill>
                <a:latin typeface="Libre Baskerville" pitchFamily="34" charset="0"/>
                <a:ea typeface="Libre Baskerville" pitchFamily="34" charset="-122"/>
                <a:cs typeface="Libre Baskerville" pitchFamily="34" charset="-120"/>
              </a:rPr>
              <a:t>Continuous Improvement and Evolution</a:t>
            </a:r>
            <a:endParaRPr lang="en-US" sz="3676" dirty="0"/>
          </a:p>
        </p:txBody>
      </p:sp>
      <p:sp>
        <p:nvSpPr>
          <p:cNvPr id="6" name="Shape 3"/>
          <p:cNvSpPr/>
          <p:nvPr/>
        </p:nvSpPr>
        <p:spPr>
          <a:xfrm>
            <a:off x="2215396" y="4003596"/>
            <a:ext cx="10199608" cy="3419951"/>
          </a:xfrm>
          <a:prstGeom prst="roundRect">
            <a:avLst>
              <a:gd name="adj" fmla="val 983"/>
            </a:avLst>
          </a:prstGeom>
          <a:noFill/>
          <a:ln w="7620">
            <a:solidFill>
              <a:srgbClr val="000000">
                <a:alpha val="8000"/>
              </a:srgbClr>
            </a:solidFill>
            <a:prstDash val="solid"/>
          </a:ln>
        </p:spPr>
      </p:sp>
      <p:sp>
        <p:nvSpPr>
          <p:cNvPr id="7" name="Shape 4"/>
          <p:cNvSpPr/>
          <p:nvPr/>
        </p:nvSpPr>
        <p:spPr>
          <a:xfrm>
            <a:off x="2223016" y="4011216"/>
            <a:ext cx="10184368" cy="1134904"/>
          </a:xfrm>
          <a:prstGeom prst="rect">
            <a:avLst/>
          </a:prstGeom>
          <a:solidFill>
            <a:srgbClr val="FFFFFF">
              <a:alpha val="4000"/>
            </a:srgbClr>
          </a:solidFill>
          <a:ln/>
        </p:spPr>
      </p:sp>
      <p:sp>
        <p:nvSpPr>
          <p:cNvPr id="8" name="Text 5"/>
          <p:cNvSpPr/>
          <p:nvPr/>
        </p:nvSpPr>
        <p:spPr>
          <a:xfrm>
            <a:off x="2409706" y="4130754"/>
            <a:ext cx="4714994" cy="298609"/>
          </a:xfrm>
          <a:prstGeom prst="rect">
            <a:avLst/>
          </a:prstGeom>
          <a:noFill/>
          <a:ln/>
        </p:spPr>
        <p:txBody>
          <a:bodyPr wrap="none" rtlCol="0" anchor="t"/>
          <a:lstStyle/>
          <a:p>
            <a:pPr marL="0" indent="0">
              <a:lnSpc>
                <a:spcPts val="2352"/>
              </a:lnSpc>
              <a:buNone/>
            </a:pPr>
            <a:r>
              <a:rPr lang="en-US" sz="1470" dirty="0">
                <a:solidFill>
                  <a:srgbClr val="49495A"/>
                </a:solidFill>
                <a:latin typeface="Open Sans" pitchFamily="34" charset="0"/>
                <a:ea typeface="Open Sans" pitchFamily="34" charset="-122"/>
                <a:cs typeface="Open Sans" pitchFamily="34" charset="-120"/>
              </a:rPr>
              <a:t>Adapting Strategies</a:t>
            </a:r>
            <a:endParaRPr lang="en-US" sz="1470" dirty="0"/>
          </a:p>
        </p:txBody>
      </p:sp>
      <p:sp>
        <p:nvSpPr>
          <p:cNvPr id="9" name="Text 6"/>
          <p:cNvSpPr/>
          <p:nvPr/>
        </p:nvSpPr>
        <p:spPr>
          <a:xfrm>
            <a:off x="7505700" y="4130754"/>
            <a:ext cx="4714994" cy="895826"/>
          </a:xfrm>
          <a:prstGeom prst="rect">
            <a:avLst/>
          </a:prstGeom>
          <a:noFill/>
          <a:ln/>
        </p:spPr>
        <p:txBody>
          <a:bodyPr wrap="square" rtlCol="0" anchor="t"/>
          <a:lstStyle/>
          <a:p>
            <a:pPr marL="0" indent="0">
              <a:lnSpc>
                <a:spcPts val="2352"/>
              </a:lnSpc>
              <a:buNone/>
            </a:pPr>
            <a:r>
              <a:rPr lang="en-US" sz="1470" dirty="0">
                <a:solidFill>
                  <a:srgbClr val="49495A"/>
                </a:solidFill>
                <a:latin typeface="Open Sans" pitchFamily="34" charset="0"/>
                <a:ea typeface="Open Sans" pitchFamily="34" charset="-122"/>
                <a:cs typeface="Open Sans" pitchFamily="34" charset="-120"/>
              </a:rPr>
              <a:t>Teams leverage data-driven insights to continuously refine their strategies and adapt to changing match conditions.</a:t>
            </a:r>
            <a:endParaRPr lang="en-US" sz="1470" dirty="0"/>
          </a:p>
        </p:txBody>
      </p:sp>
      <p:sp>
        <p:nvSpPr>
          <p:cNvPr id="10" name="Shape 7"/>
          <p:cNvSpPr/>
          <p:nvPr/>
        </p:nvSpPr>
        <p:spPr>
          <a:xfrm>
            <a:off x="2223016" y="5146119"/>
            <a:ext cx="10184368" cy="1134904"/>
          </a:xfrm>
          <a:prstGeom prst="rect">
            <a:avLst/>
          </a:prstGeom>
          <a:solidFill>
            <a:srgbClr val="000000">
              <a:alpha val="4000"/>
            </a:srgbClr>
          </a:solidFill>
          <a:ln/>
        </p:spPr>
      </p:sp>
      <p:sp>
        <p:nvSpPr>
          <p:cNvPr id="11" name="Text 8"/>
          <p:cNvSpPr/>
          <p:nvPr/>
        </p:nvSpPr>
        <p:spPr>
          <a:xfrm>
            <a:off x="2409706" y="5265658"/>
            <a:ext cx="4714994" cy="298609"/>
          </a:xfrm>
          <a:prstGeom prst="rect">
            <a:avLst/>
          </a:prstGeom>
          <a:noFill/>
          <a:ln/>
        </p:spPr>
        <p:txBody>
          <a:bodyPr wrap="none" rtlCol="0" anchor="t"/>
          <a:lstStyle/>
          <a:p>
            <a:pPr marL="0" indent="0">
              <a:lnSpc>
                <a:spcPts val="2352"/>
              </a:lnSpc>
              <a:buNone/>
            </a:pPr>
            <a:r>
              <a:rPr lang="en-US" sz="1470" dirty="0">
                <a:solidFill>
                  <a:srgbClr val="49495A"/>
                </a:solidFill>
                <a:latin typeface="Open Sans" pitchFamily="34" charset="0"/>
                <a:ea typeface="Open Sans" pitchFamily="34" charset="-122"/>
                <a:cs typeface="Open Sans" pitchFamily="34" charset="-120"/>
              </a:rPr>
              <a:t>Enhancing Competitiveness</a:t>
            </a:r>
            <a:endParaRPr lang="en-US" sz="1470" dirty="0"/>
          </a:p>
        </p:txBody>
      </p:sp>
      <p:sp>
        <p:nvSpPr>
          <p:cNvPr id="12" name="Text 9"/>
          <p:cNvSpPr/>
          <p:nvPr/>
        </p:nvSpPr>
        <p:spPr>
          <a:xfrm>
            <a:off x="7505700" y="5265658"/>
            <a:ext cx="4714994" cy="895826"/>
          </a:xfrm>
          <a:prstGeom prst="rect">
            <a:avLst/>
          </a:prstGeom>
          <a:noFill/>
          <a:ln/>
        </p:spPr>
        <p:txBody>
          <a:bodyPr wrap="square" rtlCol="0" anchor="t"/>
          <a:lstStyle/>
          <a:p>
            <a:pPr marL="0" indent="0">
              <a:lnSpc>
                <a:spcPts val="2352"/>
              </a:lnSpc>
              <a:buNone/>
            </a:pPr>
            <a:r>
              <a:rPr lang="en-US" sz="1470" dirty="0">
                <a:solidFill>
                  <a:srgbClr val="49495A"/>
                </a:solidFill>
                <a:latin typeface="Open Sans" pitchFamily="34" charset="0"/>
                <a:ea typeface="Open Sans" pitchFamily="34" charset="-122"/>
                <a:cs typeface="Open Sans" pitchFamily="34" charset="-120"/>
              </a:rPr>
              <a:t>The cyclical nature of the IPL allows for the incorporation of data analysis to drive the league's ongoing evolution and competitiveness.</a:t>
            </a:r>
            <a:endParaRPr lang="en-US" sz="1470" dirty="0"/>
          </a:p>
        </p:txBody>
      </p:sp>
      <p:sp>
        <p:nvSpPr>
          <p:cNvPr id="13" name="Shape 10"/>
          <p:cNvSpPr/>
          <p:nvPr/>
        </p:nvSpPr>
        <p:spPr>
          <a:xfrm>
            <a:off x="2223016" y="6281023"/>
            <a:ext cx="10184368" cy="1134904"/>
          </a:xfrm>
          <a:prstGeom prst="rect">
            <a:avLst/>
          </a:prstGeom>
          <a:solidFill>
            <a:srgbClr val="FFFFFF">
              <a:alpha val="4000"/>
            </a:srgbClr>
          </a:solidFill>
          <a:ln/>
        </p:spPr>
      </p:sp>
      <p:sp>
        <p:nvSpPr>
          <p:cNvPr id="14" name="Text 11"/>
          <p:cNvSpPr/>
          <p:nvPr/>
        </p:nvSpPr>
        <p:spPr>
          <a:xfrm>
            <a:off x="2409706" y="6400562"/>
            <a:ext cx="4714994" cy="298609"/>
          </a:xfrm>
          <a:prstGeom prst="rect">
            <a:avLst/>
          </a:prstGeom>
          <a:noFill/>
          <a:ln/>
        </p:spPr>
        <p:txBody>
          <a:bodyPr wrap="none" rtlCol="0" anchor="t"/>
          <a:lstStyle/>
          <a:p>
            <a:pPr marL="0" indent="0">
              <a:lnSpc>
                <a:spcPts val="2352"/>
              </a:lnSpc>
              <a:buNone/>
            </a:pPr>
            <a:r>
              <a:rPr lang="en-US" sz="1470" dirty="0">
                <a:solidFill>
                  <a:srgbClr val="49495A"/>
                </a:solidFill>
                <a:latin typeface="Open Sans" pitchFamily="34" charset="0"/>
                <a:ea typeface="Open Sans" pitchFamily="34" charset="-122"/>
                <a:cs typeface="Open Sans" pitchFamily="34" charset="-120"/>
              </a:rPr>
              <a:t>Shaping the Future</a:t>
            </a:r>
            <a:endParaRPr lang="en-US" sz="1470" dirty="0"/>
          </a:p>
        </p:txBody>
      </p:sp>
      <p:sp>
        <p:nvSpPr>
          <p:cNvPr id="15" name="Text 12"/>
          <p:cNvSpPr/>
          <p:nvPr/>
        </p:nvSpPr>
        <p:spPr>
          <a:xfrm>
            <a:off x="7505700" y="6400562"/>
            <a:ext cx="4714994" cy="895826"/>
          </a:xfrm>
          <a:prstGeom prst="rect">
            <a:avLst/>
          </a:prstGeom>
          <a:noFill/>
          <a:ln/>
        </p:spPr>
        <p:txBody>
          <a:bodyPr wrap="square" rtlCol="0" anchor="t"/>
          <a:lstStyle/>
          <a:p>
            <a:pPr marL="0" indent="0">
              <a:lnSpc>
                <a:spcPts val="2352"/>
              </a:lnSpc>
              <a:buNone/>
            </a:pPr>
            <a:r>
              <a:rPr lang="en-US" sz="1470" dirty="0">
                <a:solidFill>
                  <a:srgbClr val="49495A"/>
                </a:solidFill>
                <a:latin typeface="Open Sans" pitchFamily="34" charset="0"/>
                <a:ea typeface="Open Sans" pitchFamily="34" charset="-122"/>
                <a:cs typeface="Open Sans" pitchFamily="34" charset="-120"/>
              </a:rPr>
              <a:t>The insights gained from this analysis contribute to the long-term growth and development of the Indian Premier League.</a:t>
            </a:r>
            <a:endParaRPr lang="en-US" sz="147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911084"/>
            <a:ext cx="12902327" cy="1543050"/>
          </a:xfrm>
          <a:prstGeom prst="rect">
            <a:avLst/>
          </a:prstGeom>
          <a:noFill/>
          <a:ln/>
        </p:spPr>
        <p:txBody>
          <a:bodyPr wrap="square" rtlCol="0" anchor="t"/>
          <a:lstStyle/>
          <a:p>
            <a:pPr marL="0" indent="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Conclusion: Unlocking the IPL's Potential</a:t>
            </a:r>
            <a:endParaRPr lang="en-US" sz="4860" dirty="0"/>
          </a:p>
        </p:txBody>
      </p:sp>
      <p:sp>
        <p:nvSpPr>
          <p:cNvPr id="6" name="Text 3"/>
          <p:cNvSpPr/>
          <p:nvPr/>
        </p:nvSpPr>
        <p:spPr>
          <a:xfrm>
            <a:off x="864037" y="5824418"/>
            <a:ext cx="12902327"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comprehensive data analysis of the Indian Premier League has unveiled the nuances of player performance and team strategies, empowering teams, players, and fans to better understand and appreciate the dynamics of this captivating cricket league. The insights gained from this analysis will continue to shape the future of the IPL, driving its ongoing evolution and competitiveness.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628</Words>
  <Application>Microsoft Office PowerPoint</Application>
  <PresentationFormat>Custom</PresentationFormat>
  <Paragraphs>68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hemanth chowdary</cp:lastModifiedBy>
  <cp:revision>1</cp:revision>
  <dcterms:created xsi:type="dcterms:W3CDTF">2024-07-25T06:56:03Z</dcterms:created>
  <dcterms:modified xsi:type="dcterms:W3CDTF">2024-09-24T07:29:50Z</dcterms:modified>
</cp:coreProperties>
</file>